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4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84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31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3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79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29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93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69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20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37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46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4C324-F7C1-4B1F-AD7D-82FB4BE02995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1954E-FF4F-496D-90C0-2DF54B7BE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713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hyperlink" Target="http://images.yandex.ru/yandsearch?text=%D1%81%D0%BD%D0%B5%D0%B6%D0%B8%D0%BD%D0%BA%D0%B0&amp;fp=0&amp;pos=18&amp;rpt=simage&amp;uinfo=ww-1349-wh-643-fw-1124-fh-448-pd-1&amp;img_url=http://uvovki.obychnogo.net/files/u1/sneginka10.jpg" TargetMode="Externa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ages.yandex.ru/yandsearch?p=1&amp;text=%D1%81%D0%BD%D0%B5%D0%B6%D0%B8%D0%BD%D0%BA%D0%B0&amp;fp=1&amp;pos=30&amp;uinfo=ww-1349-wh-643-fw-1124-fh-448-pd-1&amp;rpt=simage&amp;img_url=http://www.fotokonkurs.ru/uploads/photos/contests/2009/12/19/5/d744677abd99a612bdfad34db1ce7ba4/800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1" y="1700808"/>
            <a:ext cx="7920879" cy="21602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ГОСТИ К СНЕЖИНКЕ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183" b="96473" l="9645" r="979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94" t="19001" r="6770" b="21249"/>
          <a:stretch/>
        </p:blipFill>
        <p:spPr bwMode="auto">
          <a:xfrm>
            <a:off x="611559" y="332662"/>
            <a:ext cx="1806854" cy="1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333" b="90000" l="4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868"/>
          <a:stretch/>
        </p:blipFill>
        <p:spPr bwMode="auto">
          <a:xfrm>
            <a:off x="6588228" y="-60707"/>
            <a:ext cx="1973770" cy="200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804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31856"/>
            <a:ext cx="8804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1. </a:t>
            </a:r>
            <a:r>
              <a:rPr lang="en-US" sz="1200" dirty="0" smtClean="0"/>
              <a:t>http</a:t>
            </a:r>
            <a:r>
              <a:rPr lang="en-US" sz="1200" dirty="0"/>
              <a:t>://ru.wikipedia.org/wiki/%D0%9E_%D1%88%D0%B5%D1%81%D1%82%D0%B8%D1%83%D0%B3%D0%BE%D0%BB%D1%8C%D0%BD%D1%8B%D1%85_%D1%81%D0%BD%D0%B5%D0%B6%D0%B8%D0%BD%D0%BA%D0%B0%D1%85</a:t>
            </a:r>
            <a:endParaRPr lang="ru-RU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614131" y="184819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Bookman Old Style" panose="02050604050505020204" pitchFamily="18" charset="0"/>
              </a:rPr>
              <a:t>ИСТОЧНИКИ ИНФОРМАЦИИ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780" y="1369367"/>
            <a:ext cx="81769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2. </a:t>
            </a:r>
            <a:r>
              <a:rPr lang="en-US" sz="1200" dirty="0" smtClean="0"/>
              <a:t>http</a:t>
            </a:r>
            <a:r>
              <a:rPr lang="en-US" sz="1200" dirty="0"/>
              <a:t>://www.ivanov-v.ru/interesno/interesnye-fakty-o-snege-i-snezhinkax/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780" y="1656503"/>
            <a:ext cx="8264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3. </a:t>
            </a:r>
            <a:r>
              <a:rPr lang="en-US" sz="1200" dirty="0" smtClean="0"/>
              <a:t>http</a:t>
            </a:r>
            <a:r>
              <a:rPr lang="en-US" sz="1200" dirty="0"/>
              <a:t>://chto-kak.blogspot.ru/2012/01/blog-post_20.html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8745" y="1781717"/>
            <a:ext cx="87357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4. </a:t>
            </a:r>
            <a:r>
              <a:rPr lang="en-US" sz="1200" dirty="0" smtClean="0"/>
              <a:t>http</a:t>
            </a:r>
            <a:r>
              <a:rPr lang="en-US" sz="1200" dirty="0"/>
              <a:t>://images.yandex.ru/yandsearch?p=2&amp;text=%D1%81%D0%BD%D0%B5%D0%B6%D0%B8%D0%BD%D0%BA%D0%B0&amp;fp=2&amp;pos=89&amp;uinfo=ww-1349-wh-643-fw-1124-fh-448-pd-1&amp;rpt=simage&amp;img_url=http%3A%2F%2Fi.allday.ru%2Fuploads%2Fposts%2Fthumbs%2F1195668133__69_1.jpg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336" y="2612713"/>
            <a:ext cx="87556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5. </a:t>
            </a:r>
            <a:r>
              <a:rPr lang="en-US" sz="1200" dirty="0" smtClean="0"/>
              <a:t>http</a:t>
            </a:r>
            <a:r>
              <a:rPr lang="en-US" sz="1200" dirty="0"/>
              <a:t>://images.yandex.ru/yandsearch?text=%D0%BC%D1%83%D0%B7%D0%B5%D0%B9%20%D1%81%D0%BD%D0%B5%D0%B6%D0%B8%D0%BD%D0%BE%D0%BA%20%D0%B2%20%D1%8F%D0%BF%D0%BE%D0%BD%D0%B8%D0%B8&amp;fp=0&amp;pos=1&amp;uinfo=ww-1349-wh-643-fw-1124-fh-448-pd-1&amp;rpt=simage&amp;img_url=http%3A%2F%2Fnewsimg.bbc.co.uk%2Fmedia%2Fimages%2F41044000%2Fjpg%2F_41044468_nakaya10.jpg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6393" y="3628376"/>
            <a:ext cx="8651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6. </a:t>
            </a:r>
            <a:r>
              <a:rPr lang="en-US" sz="1200" dirty="0" smtClean="0"/>
              <a:t>http</a:t>
            </a:r>
            <a:r>
              <a:rPr lang="en-US" sz="1200" dirty="0"/>
              <a:t>://images.yandex.ru/yandsearch?text=%D0%BC%D1%83%D0%B7%D0%B5%D0%B9%20%D1%81%D0%BD%D0%B5%D0%B6%D0%B8%D0%BD%D0%BE%D0%BA%20%D0%B2%20%D1%8F%D0%BF%D0%BE%D0%BD%D0%B8%D0%B8&amp;fp=0&amp;pos=4&amp;uinfo=ww-1349-wh-643-fw-1124-fh-448-pd-1&amp;rpt=simage&amp;img_url=http%3A%2F%2Fotpusk.tomsk.ru%2Fupload%2Feditor%2F11-03-16%2FP1312956.jpg%3Fr%3D1300270778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6393" y="4509120"/>
            <a:ext cx="8733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7. </a:t>
            </a:r>
            <a:r>
              <a:rPr lang="en-US" sz="1200" dirty="0" smtClean="0"/>
              <a:t>http</a:t>
            </a:r>
            <a:r>
              <a:rPr lang="en-US" sz="1200" dirty="0"/>
              <a:t>://images.yandex.ru/yandsearch?text=%D1%83%D0%B7%D0%BE%D1%80%D1%8B%20%D0%BD%D0%B0%20%D0%BE%D0%BA%D0%BD%D0%B5&amp;fp=0&amp;pos=19&amp;uinfo=ww-1349-wh-643-fw-1124-fh-448-pd-1&amp;rpt=simage&amp;img_url=http%3A%2F%2Fi1.i.ua%2Fprikol%2Fpic%2F1%2F6%2F568661_539145.jpg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229200"/>
            <a:ext cx="86608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8. </a:t>
            </a:r>
            <a:r>
              <a:rPr lang="en-US" sz="1200" dirty="0" smtClean="0"/>
              <a:t>http</a:t>
            </a:r>
            <a:r>
              <a:rPr lang="en-US" sz="1200" dirty="0"/>
              <a:t>://images.yandex.ru/yandsearch?text=%</a:t>
            </a:r>
            <a:r>
              <a:rPr lang="en-US" sz="1200" dirty="0" smtClean="0"/>
              <a:t>D1%83%D0%B7%D0%BE%D1%80%D1%8B%20%D0%BD%D0%B0%20%D0%BE%D0%BA%D0%BD%D0%B5&amp;fp=0&amp;pos=11&amp;uinfo=ww-1349-wh-643-fw-1124-fh-448-pd-1&amp;rpt=simage&amp;img_url=http%3A%2F%2Fkomikz.ru%2Fimages%2F5264_NMwmX_3q4hfhd5.jpg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7" y="6060197"/>
            <a:ext cx="85840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9. </a:t>
            </a:r>
            <a:r>
              <a:rPr lang="en-US" sz="1200" dirty="0" smtClean="0"/>
              <a:t>http</a:t>
            </a:r>
            <a:r>
              <a:rPr lang="en-US" sz="1200" dirty="0"/>
              <a:t>://images.yandex.ru/yandsearch?text=%D1%83%D0%B7%D0%BE%D1%80%D1%8B%20%D0%BD%D0%B0%20%D0%BE%D0%BA%D0%BD%D0%B5&amp;fp=0&amp;pos=0&amp;uinfo=ww-1349-wh-643-fw-1124-fh-448-pd-1&amp;rpt=simage&amp;img_url=http%3A%2F%2Fwww.porjati.ru%2Fuploads%2Fposts%2F2010-12%2Fthumbs%2F1292678233_96260.jpg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24989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05" y="404664"/>
            <a:ext cx="8605324" cy="6104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61234" y="948489"/>
            <a:ext cx="38391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latin typeface="Bookman Old Style" panose="02050604050505020204" pitchFamily="18" charset="0"/>
              </a:rPr>
              <a:t>Снежинка — снежный или ледяной кристалл, чаще всего в форме </a:t>
            </a:r>
            <a:r>
              <a:rPr lang="ru-RU" sz="3200" b="1" i="1" dirty="0" err="1">
                <a:latin typeface="Bookman Old Style" panose="02050604050505020204" pitchFamily="18" charset="0"/>
              </a:rPr>
              <a:t>шестилучевых</a:t>
            </a:r>
            <a:r>
              <a:rPr lang="ru-RU" sz="3200" b="1" i="1" dirty="0">
                <a:latin typeface="Bookman Old Style" panose="02050604050505020204" pitchFamily="18" charset="0"/>
              </a:rPr>
              <a:t> звёздочек или шестиугольных пластинок.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15" t="18804" r="17273" b="18535"/>
          <a:stretch/>
        </p:blipFill>
        <p:spPr bwMode="auto">
          <a:xfrm>
            <a:off x="7384118" y="1844830"/>
            <a:ext cx="716277" cy="745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s49.radikal.ru/i126/1001/2d/23197161c00a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00" b="97455" l="2789" r="980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977" y="3382336"/>
            <a:ext cx="633552" cy="69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49.radikal.ru/i126/1001/2d/23197161c00a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00" b="97455" l="2789" r="980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840" y="2825950"/>
            <a:ext cx="633552" cy="69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44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54"/>
            <a:ext cx="484711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Bookman Old Style" panose="02050604050505020204" pitchFamily="18" charset="0"/>
              </a:rPr>
              <a:t>Ученые подсчитали, что каждый кубический метр снега содержит около 350 млн. снежинок и, самое удивительное, ни одна из них не повторяет другую. Каждый из нас с детства знает тот факт, что двух одинаковых снежинок в природе нет. Несмотря на то, что поверить в это трудно, это действительно правда.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52929" y="1782427"/>
            <a:ext cx="5674261" cy="3782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366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229206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Bookman Old Style" panose="02050604050505020204" pitchFamily="18" charset="0"/>
              </a:rPr>
              <a:t>Все </a:t>
            </a:r>
            <a:r>
              <a:rPr lang="ru-RU" sz="2800" b="1" i="1" dirty="0" smtClean="0">
                <a:latin typeface="Bookman Old Style" panose="02050604050505020204" pitchFamily="18" charset="0"/>
              </a:rPr>
              <a:t>снежинки </a:t>
            </a:r>
            <a:r>
              <a:rPr lang="ru-RU" sz="2800" b="1" i="1" dirty="0">
                <a:latin typeface="Bookman Old Style" panose="02050604050505020204" pitchFamily="18" charset="0"/>
              </a:rPr>
              <a:t>имеют шестиугольную форму, пятиконечных снежинок не бывает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9" y="127425"/>
            <a:ext cx="6821629" cy="5121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71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1990" y="188646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Bookman Old Style" panose="02050604050505020204" pitchFamily="18" charset="0"/>
              </a:rPr>
              <a:t>Все снежные кристаллы подразделяются на несколько групп</a:t>
            </a:r>
          </a:p>
        </p:txBody>
      </p:sp>
      <p:sp>
        <p:nvSpPr>
          <p:cNvPr id="3" name="Овал 2"/>
          <p:cNvSpPr/>
          <p:nvPr/>
        </p:nvSpPr>
        <p:spPr>
          <a:xfrm>
            <a:off x="462323" y="1495178"/>
            <a:ext cx="3461606" cy="6282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пластинки</a:t>
            </a:r>
          </a:p>
        </p:txBody>
      </p:sp>
      <p:sp>
        <p:nvSpPr>
          <p:cNvPr id="4" name="Овал 3"/>
          <p:cNvSpPr/>
          <p:nvPr/>
        </p:nvSpPr>
        <p:spPr>
          <a:xfrm>
            <a:off x="241957" y="5129229"/>
            <a:ext cx="4745513" cy="1233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столбцы с наконечниками</a:t>
            </a:r>
          </a:p>
        </p:txBody>
      </p:sp>
      <p:sp>
        <p:nvSpPr>
          <p:cNvPr id="5" name="Овал 4"/>
          <p:cNvSpPr/>
          <p:nvPr/>
        </p:nvSpPr>
        <p:spPr>
          <a:xfrm>
            <a:off x="275729" y="2289469"/>
            <a:ext cx="3659460" cy="10801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звездчатые дендриты</a:t>
            </a:r>
          </a:p>
        </p:txBody>
      </p:sp>
      <p:sp>
        <p:nvSpPr>
          <p:cNvPr id="6" name="Овал 5"/>
          <p:cNvSpPr/>
          <p:nvPr/>
        </p:nvSpPr>
        <p:spPr>
          <a:xfrm>
            <a:off x="5954556" y="2967552"/>
            <a:ext cx="2808312" cy="8040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столбцы</a:t>
            </a:r>
          </a:p>
        </p:txBody>
      </p:sp>
      <p:sp>
        <p:nvSpPr>
          <p:cNvPr id="7" name="Овал 6"/>
          <p:cNvSpPr/>
          <p:nvPr/>
        </p:nvSpPr>
        <p:spPr>
          <a:xfrm>
            <a:off x="275732" y="3647070"/>
            <a:ext cx="5914209" cy="10801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пространственные дендриты</a:t>
            </a:r>
          </a:p>
        </p:txBody>
      </p:sp>
      <p:sp>
        <p:nvSpPr>
          <p:cNvPr id="8" name="Овал 7"/>
          <p:cNvSpPr/>
          <p:nvPr/>
        </p:nvSpPr>
        <p:spPr>
          <a:xfrm>
            <a:off x="6847679" y="5343984"/>
            <a:ext cx="1800200" cy="8040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иглы</a:t>
            </a:r>
          </a:p>
        </p:txBody>
      </p:sp>
      <p:sp>
        <p:nvSpPr>
          <p:cNvPr id="9" name="Овал 8"/>
          <p:cNvSpPr/>
          <p:nvPr/>
        </p:nvSpPr>
        <p:spPr>
          <a:xfrm>
            <a:off x="4499995" y="1749407"/>
            <a:ext cx="4266304" cy="10801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неправильные формы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6" t="33829" r="33417" b="32343"/>
          <a:stretch/>
        </p:blipFill>
        <p:spPr bwMode="auto">
          <a:xfrm>
            <a:off x="3430256" y="1358775"/>
            <a:ext cx="1137768" cy="1134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54" t="32614" r="2610" b="33693"/>
          <a:stretch/>
        </p:blipFill>
        <p:spPr bwMode="auto">
          <a:xfrm>
            <a:off x="6063549" y="4754099"/>
            <a:ext cx="1139196" cy="11797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" t="66621" r="65819" b="-1453"/>
          <a:stretch/>
        </p:blipFill>
        <p:spPr bwMode="auto">
          <a:xfrm>
            <a:off x="4526294" y="5129223"/>
            <a:ext cx="1171311" cy="1254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8" b="65170"/>
          <a:stretch/>
        </p:blipFill>
        <p:spPr bwMode="auto">
          <a:xfrm>
            <a:off x="7747777" y="3556571"/>
            <a:ext cx="1152538" cy="1112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3" t="66929"/>
          <a:stretch/>
        </p:blipFill>
        <p:spPr bwMode="auto">
          <a:xfrm>
            <a:off x="3430260" y="2513664"/>
            <a:ext cx="1069736" cy="1042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7" r="33381" b="66023"/>
          <a:stretch/>
        </p:blipFill>
        <p:spPr bwMode="auto">
          <a:xfrm>
            <a:off x="5185574" y="3727732"/>
            <a:ext cx="1024062" cy="1026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6" t="66584" r="33602"/>
          <a:stretch/>
        </p:blipFill>
        <p:spPr bwMode="auto">
          <a:xfrm>
            <a:off x="4739821" y="2252515"/>
            <a:ext cx="1034876" cy="1013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032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5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314" y="725152"/>
            <a:ext cx="446967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>
                <a:latin typeface="Bookman Old Style" panose="02050604050505020204" pitchFamily="18" charset="0"/>
              </a:rPr>
              <a:t>Весит снежинка около миллиграмма, очень крупные снежинки 2-3 мг. </a:t>
            </a:r>
          </a:p>
          <a:p>
            <a:pPr algn="just"/>
            <a:r>
              <a:rPr lang="ru-RU" sz="2800" b="1" i="1" dirty="0">
                <a:latin typeface="Bookman Old Style" panose="02050604050505020204" pitchFamily="18" charset="0"/>
              </a:rPr>
              <a:t>Самые крупные в мире снежинки были зафиксированы в 1944 году 30 апреля в Москве. Они закрывали собой ладонь и походили на </a:t>
            </a:r>
            <a:r>
              <a:rPr lang="ru-RU" sz="2800" b="1" i="1" dirty="0" err="1">
                <a:latin typeface="Bookman Old Style" panose="02050604050505020204" pitchFamily="18" charset="0"/>
              </a:rPr>
              <a:t>страусиные</a:t>
            </a:r>
            <a:r>
              <a:rPr lang="ru-RU" sz="2800" b="1" i="1" dirty="0">
                <a:latin typeface="Bookman Old Style" panose="02050604050505020204" pitchFamily="18" charset="0"/>
              </a:rPr>
              <a:t> перья. </a:t>
            </a:r>
          </a:p>
          <a:p>
            <a:pPr algn="just"/>
            <a:endParaRPr lang="ru-RU" sz="2800" b="1" i="1" dirty="0">
              <a:latin typeface="Bookman Old Style" panose="020506040505050202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351" y="321797"/>
            <a:ext cx="4319238" cy="3239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07142"/>
            <a:ext cx="3240360" cy="3170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491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600" y="201571"/>
            <a:ext cx="583116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Bookman Old Style" panose="02050604050505020204" pitchFamily="18" charset="0"/>
              </a:rPr>
              <a:t>Первый человек, сумевший сфотографировать снежинки — фермер из США Уилсон Бентли, издал в 1931 г. альбом с этими уникальными фотографиями (всего 2500 снимков). Как же фотографируют снежинки? Чтобы запечатлеть это чудо природы надо помещать снежинки не на стекле микроскопа (тогда они даже в холоде теряют свои прекрасные очертания), а на тоненькой, словно паутинка сетке из шелковинок, именно тогда их можно сфотографировать во всей красе</a:t>
            </a:r>
          </a:p>
        </p:txBody>
      </p:sp>
      <p:pic>
        <p:nvPicPr>
          <p:cNvPr id="2050" name="Picture 2" descr="http://s017.radikal.ru/i405/1112/3c/fcd3eb7a7e67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59568" y="1485433"/>
            <a:ext cx="4037615" cy="3028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92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4" y="4869166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Bookman Old Style" panose="02050604050505020204" pitchFamily="18" charset="0"/>
              </a:rPr>
              <a:t>В Японии на острове Хоккайдо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Bookman Old Style" panose="02050604050505020204" pitchFamily="18" charset="0"/>
              </a:rPr>
              <a:t>существует единственный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Bookman Old Style" panose="02050604050505020204" pitchFamily="18" charset="0"/>
              </a:rPr>
              <a:t>в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Bookman Old Style" panose="02050604050505020204" pitchFamily="18" charset="0"/>
              </a:rPr>
              <a:t>мире музей снежинок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80100"/>
            <a:ext cx="5280587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098" y="1052736"/>
            <a:ext cx="4585360" cy="3306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23" y="356366"/>
            <a:ext cx="3524618" cy="4699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42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91" y="1916834"/>
            <a:ext cx="529044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Bookman Old Style" panose="02050604050505020204" pitchFamily="18" charset="0"/>
              </a:rPr>
              <a:t>Больше </a:t>
            </a:r>
            <a:r>
              <a:rPr lang="ru-RU" sz="2800" b="1" i="1" dirty="0">
                <a:latin typeface="Bookman Old Style" panose="02050604050505020204" pitchFamily="18" charset="0"/>
              </a:rPr>
              <a:t>половины населения Земли никогда в жизни не видело снега, а мы можем каждый день радоваться ему и рассматривать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Bookman Old Style" panose="02050604050505020204" pitchFamily="18" charset="0"/>
              </a:rPr>
              <a:t> зимние узоры.</a:t>
            </a:r>
            <a:endParaRPr lang="ru-RU" sz="2800" b="1" i="1" dirty="0">
              <a:latin typeface="Bookman Old Style" panose="020506040505050202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11" y="166578"/>
            <a:ext cx="4300979" cy="3229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664" y="162652"/>
            <a:ext cx="4587092" cy="3232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02" y="3634147"/>
            <a:ext cx="4305416" cy="2870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418" y="3634147"/>
            <a:ext cx="4259798" cy="2870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962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320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28</cp:revision>
  <cp:lastPrinted>2014-02-06T16:51:06Z</cp:lastPrinted>
  <dcterms:created xsi:type="dcterms:W3CDTF">2013-12-24T19:52:23Z</dcterms:created>
  <dcterms:modified xsi:type="dcterms:W3CDTF">2014-02-10T18:36:28Z</dcterms:modified>
</cp:coreProperties>
</file>